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314" r:id="rId5"/>
    <p:sldId id="335" r:id="rId6"/>
    <p:sldId id="316" r:id="rId7"/>
    <p:sldId id="336" r:id="rId8"/>
    <p:sldId id="337" r:id="rId9"/>
    <p:sldId id="338" r:id="rId10"/>
    <p:sldId id="348" r:id="rId11"/>
    <p:sldId id="349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19" r:id="rId20"/>
    <p:sldId id="334" r:id="rId21"/>
    <p:sldId id="346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384" userDrawn="1">
          <p15:clr>
            <a:srgbClr val="A4A3A4"/>
          </p15:clr>
        </p15:guide>
        <p15:guide id="3" orient="horz" pos="4056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5F5F5"/>
    <a:srgbClr val="FFFFFF"/>
    <a:srgbClr val="F3F2F1"/>
    <a:srgbClr val="40404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6" autoAdjust="0"/>
    <p:restoredTop sz="94613" autoAdjust="0"/>
  </p:normalViewPr>
  <p:slideViewPr>
    <p:cSldViewPr snapToGrid="0">
      <p:cViewPr varScale="1">
        <p:scale>
          <a:sx n="75" d="100"/>
          <a:sy n="75" d="100"/>
        </p:scale>
        <p:origin x="792" y="43"/>
      </p:cViewPr>
      <p:guideLst>
        <p:guide orient="horz" pos="2808"/>
        <p:guide pos="3384"/>
        <p:guide orient="horz" pos="4056"/>
        <p:guide orient="horz" pos="14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6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77" y="1862299"/>
            <a:ext cx="6441823" cy="2292258"/>
          </a:xfrm>
        </p:spPr>
        <p:txBody>
          <a:bodyPr anchor="b">
            <a:normAutofit/>
          </a:bodyPr>
          <a:lstStyle>
            <a:lvl1pPr>
              <a:defRPr sz="5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56EC26-736C-0212-924B-666E6D500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5FB72C7-7BA9-2D4B-B3F3-EF9BF21F288F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48056"/>
            <a:ext cx="11214100" cy="555554"/>
          </a:xfrm>
        </p:spPr>
        <p:txBody>
          <a:bodyPr anchor="t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31B2CC-46D6-41EE-AB20-C8DC7BA214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08" y="1453896"/>
            <a:ext cx="4572000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A7CCC8-FE73-4ABC-8D86-F3BFA8F6A10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 hidden="1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8BDE82E-2197-4E58-98F3-0223BAA9F8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0" y="177546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lnSpc>
                <a:spcPct val="100000"/>
              </a:lnSpc>
              <a:def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lnSpc>
                <a:spcPct val="100000"/>
              </a:lnSpc>
              <a:def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99696F-F8D9-451A-9677-E005032B6302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3BB1C69-90F3-DB54-2944-6374DD077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71E736E-D90B-6D49-812E-4EEE3A4204D8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01B00E-6157-49BF-95B8-AFF5AAF3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39" y="2130015"/>
            <a:ext cx="6187225" cy="2011679"/>
          </a:xfrm>
        </p:spPr>
        <p:txBody>
          <a:bodyPr>
            <a:noAutofit/>
          </a:bodyPr>
          <a:lstStyle/>
          <a:p>
            <a:br>
              <a:rPr lang="en-US" sz="3000" i="0" dirty="0">
                <a:solidFill>
                  <a:srgbClr val="000000"/>
                </a:solidFill>
                <a:effectLst/>
              </a:rPr>
            </a:br>
            <a:r>
              <a:rPr lang="en-US" sz="3000" i="0" dirty="0" err="1">
                <a:solidFill>
                  <a:srgbClr val="000000"/>
                </a:solidFill>
                <a:effectLst/>
              </a:rPr>
              <a:t>Dự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Đoán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Giá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Cổ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Phiếu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Vinamilk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và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Hỗ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Trợ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Quyết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Định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Đầu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Tư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Để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Tối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Ưu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Hoá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Lợi</a:t>
            </a:r>
            <a:r>
              <a:rPr lang="en-US" sz="30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3000" i="0" dirty="0" err="1">
                <a:solidFill>
                  <a:srgbClr val="000000"/>
                </a:solidFill>
                <a:effectLst/>
              </a:rPr>
              <a:t>Nhuận</a:t>
            </a:r>
            <a:endParaRPr lang="en-US" sz="3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99928-5DC0-9C86-6497-57479F673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6875046A-2ADF-F0B3-64B4-34125AD1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4" y="1957741"/>
            <a:ext cx="5204699" cy="31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5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3E4B-019D-E722-3905-7A698B7A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68C64E-C287-2211-1DCE-B1E3F227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IV. </a:t>
            </a:r>
            <a:r>
              <a:rPr lang="en-US" sz="2800" dirty="0" err="1">
                <a:cs typeface="Segoe UI" panose="020B0502040204020203" pitchFamily="34" charset="0"/>
              </a:rPr>
              <a:t>Trích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Xuất</a:t>
            </a:r>
            <a:r>
              <a:rPr lang="en-US" sz="2800" dirty="0">
                <a:cs typeface="Segoe UI" panose="020B0502040204020203" pitchFamily="34" charset="0"/>
              </a:rPr>
              <a:t> Thông Tin </a:t>
            </a:r>
            <a:r>
              <a:rPr lang="en-US" sz="2800" dirty="0" err="1">
                <a:cs typeface="Segoe UI" panose="020B0502040204020203" pitchFamily="34" charset="0"/>
              </a:rPr>
              <a:t>Từ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Thời</a:t>
            </a:r>
            <a:r>
              <a:rPr lang="en-US" sz="2800" dirty="0">
                <a:cs typeface="Segoe UI" panose="020B0502040204020203" pitchFamily="34" charset="0"/>
              </a:rPr>
              <a:t> Gian (Time series Decomposition)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E03AE-8F2C-465E-429C-BDC8C774B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01052-33F5-2F61-6EB7-A9B1B1F1E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12" descr="A diagram of different types of information&#10;&#10;Description automatically generated with medium confidence">
            <a:extLst>
              <a:ext uri="{FF2B5EF4-FFF2-40B4-BE49-F238E27FC236}">
                <a16:creationId xmlns:a16="http://schemas.microsoft.com/office/drawing/2014/main" id="{3EBDBED7-5DB9-BA8C-FF70-1F9D8935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40" y="1381983"/>
            <a:ext cx="8575331" cy="50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ED68-FE22-990B-A345-A428568A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C7332-F382-9EC1-FB6E-9325CBD3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IV. </a:t>
            </a:r>
            <a:r>
              <a:rPr lang="en-US" sz="2800" dirty="0" err="1">
                <a:cs typeface="Segoe UI" panose="020B0502040204020203" pitchFamily="34" charset="0"/>
              </a:rPr>
              <a:t>Trích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Xuất</a:t>
            </a:r>
            <a:r>
              <a:rPr lang="en-US" sz="2800" dirty="0">
                <a:cs typeface="Segoe UI" panose="020B0502040204020203" pitchFamily="34" charset="0"/>
              </a:rPr>
              <a:t> Thông Tin </a:t>
            </a:r>
            <a:r>
              <a:rPr lang="en-US" sz="2800" dirty="0" err="1">
                <a:cs typeface="Segoe UI" panose="020B0502040204020203" pitchFamily="34" charset="0"/>
              </a:rPr>
              <a:t>Từ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Thời</a:t>
            </a:r>
            <a:r>
              <a:rPr lang="en-US" sz="2800" dirty="0">
                <a:cs typeface="Segoe UI" panose="020B0502040204020203" pitchFamily="34" charset="0"/>
              </a:rPr>
              <a:t> Gian (Time series Decomposition)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9D24E-2765-A0B3-B773-C5A45AB1FF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DC6BD-C347-4FFD-7349-F438770CE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97F4B65-398B-A4FC-3BD6-782D665E90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781" y="1355922"/>
            <a:ext cx="10540407" cy="836435"/>
          </a:xfrm>
        </p:spPr>
        <p:txBody>
          <a:bodyPr>
            <a:noAutofit/>
          </a:bodyPr>
          <a:lstStyle/>
          <a:p>
            <a:r>
              <a:rPr lang="en-US" sz="2000" b="1" dirty="0" err="1"/>
              <a:t>Chỉ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MA (Moving Average):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phản</a:t>
            </a:r>
            <a:r>
              <a:rPr lang="en-US" sz="2000" dirty="0"/>
              <a:t> </a:t>
            </a:r>
            <a:r>
              <a:rPr lang="en-US" sz="2000" dirty="0" err="1"/>
              <a:t>ánh</a:t>
            </a:r>
            <a:r>
              <a:rPr lang="en-US" sz="2000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trung</a:t>
            </a:r>
            <a:r>
              <a:rPr lang="en-US" sz="2000" b="1" dirty="0"/>
              <a:t> </a:t>
            </a:r>
            <a:r>
              <a:rPr lang="en-US" sz="2000" b="1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cổ</a:t>
            </a:r>
            <a:r>
              <a:rPr lang="en-US" sz="2000" dirty="0"/>
              <a:t> </a:t>
            </a:r>
            <a:r>
              <a:rPr lang="en-US" sz="2000" dirty="0" err="1"/>
              <a:t>phiếu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khoảng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.</a:t>
            </a:r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D69DD26A-09BB-FF08-79AE-47AF4FFD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17" y="2112789"/>
            <a:ext cx="8626206" cy="45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96176-B688-23E8-481F-560A663E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37E71-FBB3-3B23-CACD-F6CDDE80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IV. </a:t>
            </a:r>
            <a:r>
              <a:rPr lang="en-US" sz="2800" dirty="0" err="1">
                <a:cs typeface="Segoe UI" panose="020B0502040204020203" pitchFamily="34" charset="0"/>
              </a:rPr>
              <a:t>Trích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Xuất</a:t>
            </a:r>
            <a:r>
              <a:rPr lang="en-US" sz="2800" dirty="0">
                <a:cs typeface="Segoe UI" panose="020B0502040204020203" pitchFamily="34" charset="0"/>
              </a:rPr>
              <a:t> Thông Tin </a:t>
            </a:r>
            <a:r>
              <a:rPr lang="en-US" sz="2800" dirty="0" err="1">
                <a:cs typeface="Segoe UI" panose="020B0502040204020203" pitchFamily="34" charset="0"/>
              </a:rPr>
              <a:t>Từ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Thời</a:t>
            </a:r>
            <a:r>
              <a:rPr lang="en-US" sz="2800" dirty="0">
                <a:cs typeface="Segoe UI" panose="020B0502040204020203" pitchFamily="34" charset="0"/>
              </a:rPr>
              <a:t> Gian (Time series Decomposition)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AC7110-DAC7-5853-FBDD-9246F3B2D3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A723C-918C-F3FD-C4AD-921CCB53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54E66DE-3FAE-E69D-2ECD-9FF6B7C8CC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781" y="1355922"/>
            <a:ext cx="10540407" cy="836435"/>
          </a:xfrm>
        </p:spPr>
        <p:txBody>
          <a:bodyPr>
            <a:noAutofit/>
          </a:bodyPr>
          <a:lstStyle/>
          <a:p>
            <a:r>
              <a:rPr lang="en-US" sz="2000" b="1" dirty="0" err="1"/>
              <a:t>Độ</a:t>
            </a:r>
            <a:r>
              <a:rPr lang="en-US" sz="2000" b="1" dirty="0"/>
              <a:t> </a:t>
            </a:r>
            <a:r>
              <a:rPr lang="en-US" sz="2000" b="1" dirty="0" err="1"/>
              <a:t>biến</a:t>
            </a:r>
            <a:r>
              <a:rPr lang="en-US" sz="2000" b="1" dirty="0"/>
              <a:t> </a:t>
            </a:r>
            <a:r>
              <a:rPr lang="en-US" sz="2000" b="1" dirty="0" err="1"/>
              <a:t>động</a:t>
            </a:r>
            <a:r>
              <a:rPr lang="en-US" sz="2000" b="1" dirty="0"/>
              <a:t> (</a:t>
            </a:r>
            <a:r>
              <a:rPr lang="en-US" sz="2000" b="1" dirty="0" err="1"/>
              <a:t>Volatililty</a:t>
            </a:r>
            <a:r>
              <a:rPr lang="en-US" sz="2000" b="1" dirty="0"/>
              <a:t>): </a:t>
            </a:r>
            <a:r>
              <a:rPr lang="vi-VN" sz="2000" dirty="0"/>
              <a:t>đo lường mức độ dao động của giá cổ phiếu trong một khoảng thời gian cụ thể</a:t>
            </a:r>
            <a:endParaRPr lang="en-US" sz="2000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5D83039-4861-D6F6-02C9-7334C7F4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8" y="2031005"/>
            <a:ext cx="8969503" cy="46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6E4C6-3446-29BF-2D09-5A1B9FCD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FF84B0-216B-448F-9F3A-BDBEA8CD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IV. </a:t>
            </a:r>
            <a:r>
              <a:rPr lang="en-US" sz="2800" dirty="0" err="1">
                <a:cs typeface="Segoe UI" panose="020B0502040204020203" pitchFamily="34" charset="0"/>
              </a:rPr>
              <a:t>Trích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Xuất</a:t>
            </a:r>
            <a:r>
              <a:rPr lang="en-US" sz="2800" dirty="0">
                <a:cs typeface="Segoe UI" panose="020B0502040204020203" pitchFamily="34" charset="0"/>
              </a:rPr>
              <a:t> Thông Tin </a:t>
            </a:r>
            <a:r>
              <a:rPr lang="en-US" sz="2800" dirty="0" err="1">
                <a:cs typeface="Segoe UI" panose="020B0502040204020203" pitchFamily="34" charset="0"/>
              </a:rPr>
              <a:t>Từ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Thời</a:t>
            </a:r>
            <a:r>
              <a:rPr lang="en-US" sz="2800" dirty="0">
                <a:cs typeface="Segoe UI" panose="020B0502040204020203" pitchFamily="34" charset="0"/>
              </a:rPr>
              <a:t> Gian (Time series Decomposition)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6564E-14D9-15B1-4792-10E572836E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5FAFC-ABB3-A44C-9ADB-8B80BCD99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A5A35B3-BC04-9610-F1E1-A28DC4EAAE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781" y="1355922"/>
            <a:ext cx="10540407" cy="836435"/>
          </a:xfrm>
        </p:spPr>
        <p:txBody>
          <a:bodyPr>
            <a:noAutofit/>
          </a:bodyPr>
          <a:lstStyle/>
          <a:p>
            <a:r>
              <a:rPr lang="en-US" sz="2000" b="1" dirty="0"/>
              <a:t>Xu </a:t>
            </a:r>
            <a:r>
              <a:rPr lang="en-US" sz="2000" b="1" dirty="0" err="1"/>
              <a:t>hướng</a:t>
            </a:r>
            <a:r>
              <a:rPr lang="en-US" sz="2000" b="1" dirty="0"/>
              <a:t> (Trend): </a:t>
            </a:r>
            <a:r>
              <a:rPr lang="vi-VN" sz="2000" dirty="0"/>
              <a:t>là thành phần thể hiện xu hướng </a:t>
            </a:r>
            <a:r>
              <a:rPr lang="vi-VN" sz="2000" b="1" dirty="0"/>
              <a:t>dài hạn</a:t>
            </a:r>
            <a:r>
              <a:rPr lang="vi-VN" sz="2000" dirty="0"/>
              <a:t> của chuỗi thời gian, cho biết giá cổ phiếu có xu hướng </a:t>
            </a:r>
            <a:r>
              <a:rPr lang="vi-VN" sz="2000" b="1" dirty="0"/>
              <a:t>tăng</a:t>
            </a:r>
            <a:r>
              <a:rPr lang="vi-VN" sz="2000" dirty="0"/>
              <a:t>, </a:t>
            </a:r>
            <a:r>
              <a:rPr lang="vi-VN" sz="2000" b="1" dirty="0"/>
              <a:t>giảm</a:t>
            </a:r>
            <a:r>
              <a:rPr lang="vi-VN" sz="2000" dirty="0"/>
              <a:t> hay </a:t>
            </a:r>
            <a:r>
              <a:rPr lang="vi-VN" sz="2000" b="1" dirty="0"/>
              <a:t>ổn định</a:t>
            </a:r>
            <a:r>
              <a:rPr lang="vi-VN" sz="2000" dirty="0"/>
              <a:t> theo thời gian.</a:t>
            </a:r>
            <a:endParaRPr lang="en-US" sz="2000" dirty="0"/>
          </a:p>
        </p:txBody>
      </p:sp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1E8BED25-9DA2-B155-43FC-ABF22931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1" y="2544669"/>
            <a:ext cx="10752937" cy="348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A65F-C5EE-63C8-AFC5-F86CDE58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AB7C7-FC58-61FB-D257-D892D8D8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IV. </a:t>
            </a:r>
            <a:r>
              <a:rPr lang="en-US" sz="2800" dirty="0" err="1">
                <a:cs typeface="Segoe UI" panose="020B0502040204020203" pitchFamily="34" charset="0"/>
              </a:rPr>
              <a:t>Trích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Xuất</a:t>
            </a:r>
            <a:r>
              <a:rPr lang="en-US" sz="2800" dirty="0">
                <a:cs typeface="Segoe UI" panose="020B0502040204020203" pitchFamily="34" charset="0"/>
              </a:rPr>
              <a:t> Thông Tin </a:t>
            </a:r>
            <a:r>
              <a:rPr lang="en-US" sz="2800" dirty="0" err="1">
                <a:cs typeface="Segoe UI" panose="020B0502040204020203" pitchFamily="34" charset="0"/>
              </a:rPr>
              <a:t>Từ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Thời</a:t>
            </a:r>
            <a:r>
              <a:rPr lang="en-US" sz="2800" dirty="0">
                <a:cs typeface="Segoe UI" panose="020B0502040204020203" pitchFamily="34" charset="0"/>
              </a:rPr>
              <a:t> Gian (Time series Decomposition)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6C2E0-77F1-5F9F-7CAE-5F0136B745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B2656-D987-53AA-95E7-C55F88E78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8F058A3-03CF-CD57-68A6-1860F1CDDC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781" y="1355922"/>
            <a:ext cx="10540407" cy="836435"/>
          </a:xfrm>
        </p:spPr>
        <p:txBody>
          <a:bodyPr>
            <a:noAutofit/>
          </a:bodyPr>
          <a:lstStyle/>
          <a:p>
            <a:r>
              <a:rPr lang="en-US" sz="2000" b="1" dirty="0" err="1"/>
              <a:t>Mùa</a:t>
            </a:r>
            <a:r>
              <a:rPr lang="en-US" sz="2000" b="1" dirty="0"/>
              <a:t> </a:t>
            </a:r>
            <a:r>
              <a:rPr lang="en-US" sz="2000" b="1" dirty="0" err="1"/>
              <a:t>vụ</a:t>
            </a:r>
            <a:r>
              <a:rPr lang="en-US" sz="2000" b="1" dirty="0"/>
              <a:t> (Seasonality): </a:t>
            </a:r>
            <a:r>
              <a:rPr lang="vi-VN" sz="2000" dirty="0"/>
              <a:t>thể hiện các biến động có tính </a:t>
            </a:r>
            <a:r>
              <a:rPr lang="vi-VN" sz="2000" b="1" dirty="0"/>
              <a:t>lặp lại theo chu kỳ</a:t>
            </a:r>
            <a:r>
              <a:rPr lang="vi-VN" sz="2000" dirty="0"/>
              <a:t> trong một khoảng thời gian cố định, như quý, tháng hoặc năm.</a:t>
            </a:r>
            <a:endParaRPr lang="en-US" sz="2000" dirty="0"/>
          </a:p>
        </p:txBody>
      </p:sp>
      <p:pic>
        <p:nvPicPr>
          <p:cNvPr id="10" name="Picture 9" descr="A graph showing a green line&#10;&#10;Description automatically generated">
            <a:extLst>
              <a:ext uri="{FF2B5EF4-FFF2-40B4-BE49-F238E27FC236}">
                <a16:creationId xmlns:a16="http://schemas.microsoft.com/office/drawing/2014/main" id="{B2F3F745-A2C1-40BA-97CC-AD36ACDF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05" y="4665644"/>
            <a:ext cx="8979987" cy="2038120"/>
          </a:xfrm>
          <a:prstGeom prst="rect">
            <a:avLst/>
          </a:prstGeom>
        </p:spPr>
      </p:pic>
      <p:pic>
        <p:nvPicPr>
          <p:cNvPr id="12" name="Picture 11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9AEAE24E-0756-B6FA-D4D2-8D619AAD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08" y="2088748"/>
            <a:ext cx="7744111" cy="25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7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422B-B8B8-1D8C-624C-9FA31A32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707-28B9-5125-5940-2FEC7746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V. </a:t>
            </a:r>
            <a:r>
              <a:rPr lang="en-US" sz="2800" dirty="0" err="1">
                <a:cs typeface="Segoe UI" panose="020B0502040204020203" pitchFamily="34" charset="0"/>
              </a:rPr>
              <a:t>Bộ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hỗ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trợ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ra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quyết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định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A85289-53C0-859A-FAED-EC2AD2EC22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923FF-E145-4BE6-862E-BCB8FD8C6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F5C1A1-6D80-E34A-F535-4FEBB3BC4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874188"/>
              </p:ext>
            </p:extLst>
          </p:nvPr>
        </p:nvGraphicFramePr>
        <p:xfrm>
          <a:off x="1079653" y="1476260"/>
          <a:ext cx="9749928" cy="4595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976">
                  <a:extLst>
                    <a:ext uri="{9D8B030D-6E8A-4147-A177-3AD203B41FA5}">
                      <a16:colId xmlns:a16="http://schemas.microsoft.com/office/drawing/2014/main" val="1349829649"/>
                    </a:ext>
                  </a:extLst>
                </a:gridCol>
                <a:gridCol w="3249976">
                  <a:extLst>
                    <a:ext uri="{9D8B030D-6E8A-4147-A177-3AD203B41FA5}">
                      <a16:colId xmlns:a16="http://schemas.microsoft.com/office/drawing/2014/main" val="1704231440"/>
                    </a:ext>
                  </a:extLst>
                </a:gridCol>
                <a:gridCol w="3249976">
                  <a:extLst>
                    <a:ext uri="{9D8B030D-6E8A-4147-A177-3AD203B41FA5}">
                      <a16:colId xmlns:a16="http://schemas.microsoft.com/office/drawing/2014/main" val="3494930276"/>
                    </a:ext>
                  </a:extLst>
                </a:gridCol>
              </a:tblGrid>
              <a:tr h="1059907">
                <a:tc>
                  <a:txBody>
                    <a:bodyPr/>
                    <a:lstStyle/>
                    <a:p>
                      <a:r>
                        <a:rPr lang="en-VN">
                          <a:solidFill>
                            <a:schemeClr val="tx1"/>
                          </a:solidFill>
                        </a:rPr>
                        <a:t>Yếu tố</a:t>
                      </a:r>
                      <a:endParaRPr lang="en-V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>
                          <a:solidFill>
                            <a:schemeClr val="tx1"/>
                          </a:solidFill>
                        </a:rPr>
                        <a:t>Quyết định MUA</a:t>
                      </a:r>
                      <a:endParaRPr lang="en-V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>
                          <a:solidFill>
                            <a:schemeClr val="tx1"/>
                          </a:solidFill>
                        </a:rPr>
                        <a:t>Quyết định BÁN</a:t>
                      </a:r>
                      <a:endParaRPr lang="en-V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12356"/>
                  </a:ext>
                </a:extLst>
              </a:tr>
              <a:tr h="853235">
                <a:tc>
                  <a:txBody>
                    <a:bodyPr/>
                    <a:lstStyle/>
                    <a:p>
                      <a:r>
                        <a:rPr lang="en-VN" b="1"/>
                        <a:t>Xu hướng (Trend)</a:t>
                      </a:r>
                      <a:endParaRPr lang="en-VN" b="1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/>
                        <a:t>Trend tích cực</a:t>
                      </a:r>
                      <a:r>
                        <a:rPr lang="vi-VN" dirty="0"/>
                        <a:t>: Giá có xu hướng </a:t>
                      </a:r>
                      <a:r>
                        <a:rPr lang="vi-VN" b="1" dirty="0"/>
                        <a:t>tăng dần</a:t>
                      </a:r>
                      <a:r>
                        <a:rPr lang="vi-VN" dirty="0"/>
                        <a:t>.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/>
                        <a:t>Trend tiêu cực</a:t>
                      </a:r>
                      <a:r>
                        <a:rPr lang="vi-VN" dirty="0"/>
                        <a:t>: Giá có xu hướng </a:t>
                      </a:r>
                      <a:r>
                        <a:rPr lang="vi-VN" b="1" dirty="0"/>
                        <a:t>giảm dần</a:t>
                      </a:r>
                      <a:r>
                        <a:rPr lang="vi-VN" dirty="0"/>
                        <a:t>.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09786"/>
                  </a:ext>
                </a:extLst>
              </a:tr>
              <a:tr h="853235">
                <a:tc>
                  <a:txBody>
                    <a:bodyPr/>
                    <a:lstStyle/>
                    <a:p>
                      <a:r>
                        <a:rPr lang="en-VN" b="1" dirty="0"/>
                        <a:t>MA 50 &amp; MA 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/>
                        <a:t>Giá dưới MA 50/200</a:t>
                      </a:r>
                      <a:r>
                        <a:rPr lang="vi-VN" dirty="0"/>
                        <a:t> nhưng có xu hướng cắt lên → Tín hiệu giá tăng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Giá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trên</a:t>
                      </a:r>
                      <a:r>
                        <a:rPr lang="en-US" b="1" dirty="0"/>
                        <a:t> MA 50/200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cắt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xuống</a:t>
                      </a:r>
                      <a:r>
                        <a:rPr lang="en-US" dirty="0"/>
                        <a:t> → </a:t>
                      </a:r>
                      <a:r>
                        <a:rPr lang="en-US" dirty="0" err="1"/>
                        <a:t>Tín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giảm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66489"/>
                  </a:ext>
                </a:extLst>
              </a:tr>
              <a:tr h="853235">
                <a:tc>
                  <a:txBody>
                    <a:bodyPr/>
                    <a:lstStyle/>
                    <a:p>
                      <a:r>
                        <a:rPr lang="en-VN" b="1"/>
                        <a:t>Độ biến động (Volatility)</a:t>
                      </a:r>
                      <a:endParaRPr lang="en-V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/>
                        <a:t>Volatility 30 &lt; Volatility 90</a:t>
                      </a:r>
                      <a:r>
                        <a:rPr lang="vi-VN" dirty="0"/>
                        <a:t>: Rủi ro giảm, thị trường ổn định.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b="1" dirty="0"/>
                        <a:t>Volatility 30 &gt; Volatility 90</a:t>
                      </a:r>
                      <a:r>
                        <a:rPr lang="vi-VN" dirty="0"/>
                        <a:t>: Rủi ro tăng, thị trường biến động mạnh.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21515"/>
                  </a:ext>
                </a:extLst>
              </a:tr>
              <a:tr h="853235">
                <a:tc>
                  <a:txBody>
                    <a:bodyPr/>
                    <a:lstStyle/>
                    <a:p>
                      <a:r>
                        <a:rPr lang="en-VN" b="1"/>
                        <a:t>Mùa vụ (Seasonality)</a:t>
                      </a:r>
                      <a:endParaRPr lang="en-VN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Thời điểm mùa vụ giá có xu hướng tăng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Thời điểm mùa vụ giá có xu hướng giảm</a:t>
                      </a:r>
                      <a:endParaRPr lang="en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65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2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01B00E-6157-49BF-95B8-AFF5AAF3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77" y="1504947"/>
            <a:ext cx="8785630" cy="2292258"/>
          </a:xfrm>
        </p:spPr>
        <p:txBody>
          <a:bodyPr>
            <a:normAutofit/>
          </a:bodyPr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99928-5DC0-9C86-6497-57479F673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6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AECCD-3F55-3A34-9CD4-0DF8D981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704E7-CEA4-8680-568F-40E59036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LSTM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C0EEC3-F084-FC4F-BE30-EFE7C182F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1306286"/>
            <a:ext cx="10596590" cy="5410200"/>
          </a:xfrm>
        </p:spPr>
        <p:txBody>
          <a:bodyPr>
            <a:noAutofit/>
          </a:bodyPr>
          <a:lstStyle/>
          <a:p>
            <a:pPr algn="ctr"/>
            <a:endParaRPr lang="en-US" sz="2800" b="1" dirty="0">
              <a:effectLst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01826-6439-4A7F-0C48-E71E8B06F8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10151-80AB-5574-5109-DE1EAF5D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2B7D07E1-05AD-BCB6-11FD-551F5259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22" y="3178901"/>
            <a:ext cx="5501422" cy="3390175"/>
          </a:xfrm>
          <a:prstGeom prst="rect">
            <a:avLst/>
          </a:prstGeom>
        </p:spPr>
      </p:pic>
      <p:pic>
        <p:nvPicPr>
          <p:cNvPr id="13" name="Picture 12" descr="A math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C88A4812-FE41-C214-6904-6A8FDC54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34" y="1572298"/>
            <a:ext cx="5394965" cy="1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87902-3B28-9BE2-9DF6-40F6808C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548B6A-BC11-F8DF-134C-7AA7AD13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LSTM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4A9D3F-6CD8-1F10-83E8-1A5770A5A0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1306286"/>
            <a:ext cx="10596590" cy="5410200"/>
          </a:xfrm>
        </p:spPr>
        <p:txBody>
          <a:bodyPr>
            <a:noAutofit/>
          </a:bodyPr>
          <a:lstStyle/>
          <a:p>
            <a:pPr algn="ctr"/>
            <a:endParaRPr lang="en-US" sz="2800" b="1" dirty="0">
              <a:effectLst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55F76-679E-1B87-87CD-033A481D69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6DB2A-5759-3192-83FC-3B254DAD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7BA9862-A551-37D8-0BC8-7D9226A220B2}"/>
              </a:ext>
            </a:extLst>
          </p:cNvPr>
          <p:cNvSpPr txBox="1">
            <a:spLocks/>
          </p:cNvSpPr>
          <p:nvPr/>
        </p:nvSpPr>
        <p:spPr>
          <a:xfrm>
            <a:off x="685781" y="1355922"/>
            <a:ext cx="10824397" cy="4545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Bài toán là dự đoán từ tiếp theo trong đoạn văn. </a:t>
            </a:r>
          </a:p>
          <a:p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Đoạn đầu tiên “Mặt trời mọc ở hướng …”, ta có thể chỉ sử dụng các từ trước trong câu để đoán là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đông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Đoạn thứ hai 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“Tôi là người Việt Nam. Tôi đang sống ở nước ngoài. Tôi có thể nói trôi chảy tiếng …” </a:t>
            </a:r>
          </a:p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K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hông thể dự đoán được từ cần điền là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Việt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Cần thông tin ở state rất xa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=&gt; cần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long term memory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điều mà RNN không làm được =&gt; Cần một mô hình mới để giải quyết vấn đề này =&gt;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Long short term memory (LSTM)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ra đời.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445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1243-AABA-9851-32D3-8B8A43774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5B5F2-22B2-7477-7798-954A7515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err="1">
                <a:cs typeface="Segoe UI" panose="020B0502040204020203" pitchFamily="34" charset="0"/>
              </a:rPr>
              <a:t>Lựa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chọn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mô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hình</a:t>
            </a: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446144-A8A1-47EA-0195-8FBA3D5275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1306286"/>
            <a:ext cx="10596590" cy="5410200"/>
          </a:xfrm>
        </p:spPr>
        <p:txBody>
          <a:bodyPr>
            <a:noAutofit/>
          </a:bodyPr>
          <a:lstStyle/>
          <a:p>
            <a:pPr algn="ctr"/>
            <a:endParaRPr lang="en-US" sz="2800" b="1" dirty="0">
              <a:effectLst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E5CAA-A71A-B6F6-8085-DEECACFD2D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1BC12-1723-66E5-67F5-CB235003B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031D629-7BC1-B9C5-88B5-95381F98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7" y="1579336"/>
            <a:ext cx="9486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311E-C650-86B7-5971-0642F7E0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DF71FF-ECE5-52C7-7E96-745B49FB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I.  </a:t>
            </a:r>
            <a:r>
              <a:rPr lang="en-US" sz="2800" dirty="0" err="1">
                <a:cs typeface="Segoe UI" panose="020B0502040204020203" pitchFamily="34" charset="0"/>
              </a:rPr>
              <a:t>Giới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Bài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Toán</a:t>
            </a:r>
            <a:endParaRPr lang="en-US" sz="2800" dirty="0">
              <a:cs typeface="Segoe UI" panose="020B0502040204020203" pitchFamily="34" charset="0"/>
            </a:endParaRPr>
          </a:p>
        </p:txBody>
      </p:sp>
      <p:pic>
        <p:nvPicPr>
          <p:cNvPr id="5" name="Chart_C27B4A68-D9EA-40A4-97DD-F175097F5DD4.mp4">
            <a:hlinkClick r:id="" action="ppaction://media"/>
            <a:extLst>
              <a:ext uri="{FF2B5EF4-FFF2-40B4-BE49-F238E27FC236}">
                <a16:creationId xmlns:a16="http://schemas.microsoft.com/office/drawing/2014/main" id="{0877CF96-9355-AE31-3E50-AD81307721E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867" y="1195901"/>
            <a:ext cx="7902190" cy="500805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8EBCC-5308-4D52-157C-2F8595C6C4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0636-8063-2D07-B58E-DAB709BDC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6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  <a:cs typeface="Segoe UI Light" panose="020B0502040204020203" pitchFamily="34" charset="0"/>
              </a:rPr>
              <a:t>Tổng</a:t>
            </a:r>
            <a:r>
              <a:rPr lang="en-US" dirty="0">
                <a:latin typeface="+mn-lt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+mn-lt"/>
                <a:cs typeface="Segoe UI Light" panose="020B0502040204020203" pitchFamily="34" charset="0"/>
              </a:rPr>
              <a:t>quan</a:t>
            </a:r>
            <a:endParaRPr lang="en-US" dirty="0"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A6535-7FDE-4B2D-B92F-5C3C5876E8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1729923"/>
            <a:ext cx="10596590" cy="4137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Segoe UI" panose="020B0502040204020203" pitchFamily="34" charset="0"/>
              </a:rPr>
              <a:t>I.  </a:t>
            </a:r>
            <a:r>
              <a:rPr lang="en-US" sz="2000" dirty="0" err="1">
                <a:cs typeface="Segoe UI" panose="020B0502040204020203" pitchFamily="34" charset="0"/>
              </a:rPr>
              <a:t>Giới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Thiệu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Bộ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Dữ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Liệu</a:t>
            </a:r>
            <a:endParaRPr lang="en-US" sz="2000" dirty="0"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Segoe UI" panose="020B0502040204020203" pitchFamily="34" charset="0"/>
              </a:rPr>
              <a:t>II. </a:t>
            </a:r>
            <a:r>
              <a:rPr lang="en-US" sz="2000" dirty="0" err="1">
                <a:cs typeface="Segoe UI" panose="020B0502040204020203" pitchFamily="34" charset="0"/>
              </a:rPr>
              <a:t>Các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Mô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Hình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Dự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Đoán</a:t>
            </a:r>
            <a:endParaRPr lang="en-US" sz="2000" dirty="0"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Segoe UI" panose="020B0502040204020203" pitchFamily="34" charset="0"/>
              </a:rPr>
              <a:t>III. </a:t>
            </a:r>
            <a:r>
              <a:rPr lang="en-US" sz="2000" dirty="0" err="1">
                <a:cs typeface="Segoe UI" panose="020B0502040204020203" pitchFamily="34" charset="0"/>
              </a:rPr>
              <a:t>Các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Chỉ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Số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Đánh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Giá</a:t>
            </a:r>
            <a:endParaRPr lang="en-US" sz="2000" dirty="0"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Segoe UI" panose="020B0502040204020203" pitchFamily="34" charset="0"/>
              </a:rPr>
              <a:t>IV. </a:t>
            </a:r>
            <a:r>
              <a:rPr lang="en-US" sz="2000" dirty="0" err="1">
                <a:cs typeface="Segoe UI" panose="020B0502040204020203" pitchFamily="34" charset="0"/>
              </a:rPr>
              <a:t>Trích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Xuất</a:t>
            </a:r>
            <a:r>
              <a:rPr lang="en-US" sz="2000" dirty="0">
                <a:cs typeface="Segoe UI" panose="020B0502040204020203" pitchFamily="34" charset="0"/>
              </a:rPr>
              <a:t> Thông Tin </a:t>
            </a:r>
            <a:r>
              <a:rPr lang="en-US" sz="2000" dirty="0" err="1">
                <a:cs typeface="Segoe UI" panose="020B0502040204020203" pitchFamily="34" charset="0"/>
              </a:rPr>
              <a:t>Từ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Dữ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Liệu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Thời</a:t>
            </a:r>
            <a:r>
              <a:rPr lang="en-US" sz="2000" dirty="0">
                <a:cs typeface="Segoe UI" panose="020B0502040204020203" pitchFamily="34" charset="0"/>
              </a:rPr>
              <a:t> Gian (Time series Decomposition)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Segoe UI" panose="020B0502040204020203" pitchFamily="34" charset="0"/>
              </a:rPr>
              <a:t>V. </a:t>
            </a:r>
            <a:r>
              <a:rPr lang="en-US" sz="2000" dirty="0" err="1">
                <a:cs typeface="Segoe UI" panose="020B0502040204020203" pitchFamily="34" charset="0"/>
              </a:rPr>
              <a:t>Bộ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Hỗ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Trợ</a:t>
            </a:r>
            <a:r>
              <a:rPr lang="en-US" sz="2000" dirty="0">
                <a:cs typeface="Segoe UI" panose="020B0502040204020203" pitchFamily="34" charset="0"/>
              </a:rPr>
              <a:t> Ra </a:t>
            </a:r>
            <a:r>
              <a:rPr lang="en-US" sz="2000" dirty="0" err="1">
                <a:cs typeface="Segoe UI" panose="020B0502040204020203" pitchFamily="34" charset="0"/>
              </a:rPr>
              <a:t>Quyết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Định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3C4A2-4915-C81B-5759-E821DA0087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C68F-E698-9BDB-2C92-FA9BB59FE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2AC09-BB0E-902A-8FD7-DE097C72D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25C8C-E14F-2486-6F95-E4B307D1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I.  </a:t>
            </a:r>
            <a:r>
              <a:rPr lang="en-US" sz="2800" dirty="0" err="1">
                <a:cs typeface="Segoe UI" panose="020B0502040204020203" pitchFamily="34" charset="0"/>
              </a:rPr>
              <a:t>Giới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Thiệu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Bộ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Dữ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Liệu</a:t>
            </a: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C21E55-F194-B456-5056-3E9F107E06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9848" y="1898093"/>
            <a:ext cx="5996745" cy="11371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cs typeface="Segoe UI" panose="020B0502040204020203" pitchFamily="34" charset="0"/>
              </a:rPr>
              <a:t>Dữ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liệu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cổ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phiếu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Vinamilk</a:t>
            </a:r>
            <a:r>
              <a:rPr lang="en-US" sz="2000" dirty="0">
                <a:cs typeface="Segoe UI" panose="020B0502040204020203" pitchFamily="34" charset="0"/>
              </a:rPr>
              <a:t>(VNM) </a:t>
            </a:r>
            <a:r>
              <a:rPr lang="en-US" sz="2000" dirty="0" err="1">
                <a:cs typeface="Segoe UI" panose="020B0502040204020203" pitchFamily="34" charset="0"/>
              </a:rPr>
              <a:t>gồm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b="1" dirty="0">
                <a:cs typeface="Segoe UI" panose="020B0502040204020203" pitchFamily="34" charset="0"/>
              </a:rPr>
              <a:t>2718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dòng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dữ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liệu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kéo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dirty="0" err="1">
                <a:cs typeface="Segoe UI" panose="020B0502040204020203" pitchFamily="34" charset="0"/>
              </a:rPr>
              <a:t>dài</a:t>
            </a:r>
            <a:r>
              <a:rPr lang="en-US" sz="2000" dirty="0">
                <a:cs typeface="Segoe UI" panose="020B0502040204020203" pitchFamily="34" charset="0"/>
              </a:rPr>
              <a:t> </a:t>
            </a:r>
            <a:r>
              <a:rPr lang="en-US" sz="2000" b="1" dirty="0">
                <a:cs typeface="Segoe UI" panose="020B0502040204020203" pitchFamily="34" charset="0"/>
              </a:rPr>
              <a:t>10 </a:t>
            </a:r>
            <a:r>
              <a:rPr lang="en-US" sz="2000" b="1" dirty="0" err="1">
                <a:cs typeface="Segoe UI" panose="020B0502040204020203" pitchFamily="34" charset="0"/>
              </a:rPr>
              <a:t>năm</a:t>
            </a:r>
            <a:r>
              <a:rPr lang="en-US" sz="2000" b="1" dirty="0">
                <a:cs typeface="Segoe UI" panose="020B0502040204020203" pitchFamily="34" charset="0"/>
              </a:rPr>
              <a:t> </a:t>
            </a:r>
            <a:r>
              <a:rPr lang="en-US" sz="2000" dirty="0">
                <a:cs typeface="Segoe UI" panose="020B0502040204020203" pitchFamily="34" charset="0"/>
              </a:rPr>
              <a:t>(2014 </a:t>
            </a:r>
            <a:r>
              <a:rPr lang="en-US" sz="2000" dirty="0" err="1">
                <a:cs typeface="Segoe UI" panose="020B0502040204020203" pitchFamily="34" charset="0"/>
              </a:rPr>
              <a:t>đến</a:t>
            </a:r>
            <a:r>
              <a:rPr lang="en-US" sz="2000" dirty="0">
                <a:cs typeface="Segoe UI" panose="020B0502040204020203" pitchFamily="34" charset="0"/>
              </a:rPr>
              <a:t> T11/2024)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E21CE-B46F-E1C2-96E9-26BA8698CA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C0813-16BD-B2B8-6C28-946D4119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831E5A-EB00-4A58-53F7-0C456FFC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898" y="694620"/>
            <a:ext cx="2731195" cy="585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140EC637-99D2-733C-380B-0243EB77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04" y="3423492"/>
            <a:ext cx="6804784" cy="22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7953-AF65-F473-99F1-6EFF522E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1E571-D68D-5FE7-48DE-CFA06269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II. </a:t>
            </a:r>
            <a:r>
              <a:rPr lang="en-US" sz="2800" dirty="0" err="1">
                <a:cs typeface="Segoe UI" panose="020B0502040204020203" pitchFamily="34" charset="0"/>
              </a:rPr>
              <a:t>Các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Mô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Hình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Dự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Đoán</a:t>
            </a: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F12F0-9BBF-809F-C631-266432AD94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46E38-439A-4488-E863-33F33A3D8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diagram of arrows and arrows&#10;&#10;Description automatically generated">
            <a:extLst>
              <a:ext uri="{FF2B5EF4-FFF2-40B4-BE49-F238E27FC236}">
                <a16:creationId xmlns:a16="http://schemas.microsoft.com/office/drawing/2014/main" id="{3F742B78-7C0B-2CB7-2DDD-D5222A7D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24" y="1220474"/>
            <a:ext cx="7597486" cy="53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76A69-5391-4323-C4C8-D159D32A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0AD2-E2AE-F795-8B3F-77CE288B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II. </a:t>
            </a:r>
            <a:r>
              <a:rPr lang="en-US" sz="2800" dirty="0" err="1">
                <a:cs typeface="Segoe UI" panose="020B0502040204020203" pitchFamily="34" charset="0"/>
              </a:rPr>
              <a:t>Các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Mô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Hình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Dự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Đoán</a:t>
            </a: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9E739-4D4F-5BA2-68F8-3F336F5411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DB994-A1A0-2EDD-553B-5FF42122E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6DA0F051-D57B-AA20-41B3-98DE9A6B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12" y="1254540"/>
            <a:ext cx="6783227" cy="54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5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B0F52-5BED-46D3-1C22-BAB242CB7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330826-383A-0A5B-497B-357D9E5E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LSTM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40D201-EEB1-9BCB-8E34-292DCA1D69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1306286"/>
            <a:ext cx="10596590" cy="5410200"/>
          </a:xfrm>
        </p:spPr>
        <p:txBody>
          <a:bodyPr>
            <a:noAutofit/>
          </a:bodyPr>
          <a:lstStyle/>
          <a:p>
            <a:pPr algn="ctr"/>
            <a:endParaRPr lang="en-US" sz="2800" b="1" dirty="0">
              <a:effectLst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D11A5-51C9-02DE-3715-AC463BEFE5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74B97-6AD0-E4F7-E031-DB7D74AEB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3E393A5A-B5B5-904E-F263-9D8A6178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22" y="3178901"/>
            <a:ext cx="5501422" cy="3390175"/>
          </a:xfrm>
          <a:prstGeom prst="rect">
            <a:avLst/>
          </a:prstGeom>
        </p:spPr>
      </p:pic>
      <p:pic>
        <p:nvPicPr>
          <p:cNvPr id="13" name="Picture 12" descr="A math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08828FD7-C2EF-5A17-665E-FC269988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34" y="1572298"/>
            <a:ext cx="5394965" cy="1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BC9C-2F69-D88E-9485-BBBB3BB24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89D6B-85D0-1D57-9C9C-CA3A4706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LSTM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6F516F-C217-8E14-75B9-1B4C603B8A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822" y="2710089"/>
            <a:ext cx="10824396" cy="3089444"/>
          </a:xfrm>
        </p:spPr>
        <p:txBody>
          <a:bodyPr>
            <a:noAutofit/>
          </a:bodyPr>
          <a:lstStyle/>
          <a:p>
            <a:pPr algn="ctr"/>
            <a:endParaRPr lang="en-US" sz="2800" b="1" dirty="0">
              <a:effectLst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D9DC1-244F-62A8-A894-D4B1CF5D24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B356C-09AB-B720-4EC2-D5B79873C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7B9AC0C-9280-7CC9-AA72-63149D9C5464}"/>
              </a:ext>
            </a:extLst>
          </p:cNvPr>
          <p:cNvSpPr txBox="1">
            <a:spLocks/>
          </p:cNvSpPr>
          <p:nvPr/>
        </p:nvSpPr>
        <p:spPr>
          <a:xfrm>
            <a:off x="768596" y="3297069"/>
            <a:ext cx="10824396" cy="845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Đoạn thứ hai 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“Tôi là người Việt Nam. Tôi đang sống ở nước ngoài. Tôi có thể nói trôi chảy tiếng …”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126523D-3DC9-D79A-8993-2A193D69A2EB}"/>
              </a:ext>
            </a:extLst>
          </p:cNvPr>
          <p:cNvSpPr txBox="1">
            <a:spLocks/>
          </p:cNvSpPr>
          <p:nvPr/>
        </p:nvSpPr>
        <p:spPr>
          <a:xfrm>
            <a:off x="768595" y="1530689"/>
            <a:ext cx="10238045" cy="1766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Bài toán là dự đoán từ tiếp theo trong đoạn văn. </a:t>
            </a:r>
          </a:p>
          <a:p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Đoạn đầu tiên “Mặt trời mọc ở hướng …”, ta có thể chỉ sử dụng các từ trước trong câu để đoán là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đông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0EF6C18-33E1-9C69-4464-E88524F1571B}"/>
              </a:ext>
            </a:extLst>
          </p:cNvPr>
          <p:cNvSpPr txBox="1">
            <a:spLocks/>
          </p:cNvSpPr>
          <p:nvPr/>
        </p:nvSpPr>
        <p:spPr>
          <a:xfrm>
            <a:off x="725209" y="4254811"/>
            <a:ext cx="10824396" cy="1693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K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hông thể dự đoán được từ cần điền là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Việt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vi-VN" sz="2400" dirty="0">
                <a:solidFill>
                  <a:srgbClr val="3D3D3D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Cần thông tin ở state rất xa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=&gt; cần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long term memory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=&gt; Cần một mô hình mới để giải quyết vấn đề này =&gt; </a:t>
            </a:r>
            <a:r>
              <a:rPr lang="vi-VN" sz="2400" b="1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Long short term memory (LSTM)</a:t>
            </a:r>
            <a:r>
              <a:rPr lang="vi-VN" sz="2400" b="0" i="0" dirty="0">
                <a:solidFill>
                  <a:srgbClr val="3D3D3D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ra đời.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1501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CD1F-5C5A-65AC-D4E2-69D23EA5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0470-CE3A-F428-4E7B-97350037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 panose="020B0502040204020203" pitchFamily="34" charset="0"/>
              </a:rPr>
              <a:t>III. </a:t>
            </a:r>
            <a:r>
              <a:rPr lang="en-US" sz="2800" dirty="0" err="1">
                <a:cs typeface="Segoe UI" panose="020B0502040204020203" pitchFamily="34" charset="0"/>
              </a:rPr>
              <a:t>Các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Chỉ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Số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Đánh</a:t>
            </a:r>
            <a:r>
              <a:rPr lang="en-US" sz="2800" dirty="0">
                <a:cs typeface="Segoe UI" panose="020B0502040204020203" pitchFamily="34" charset="0"/>
              </a:rPr>
              <a:t> </a:t>
            </a:r>
            <a:r>
              <a:rPr lang="en-US" sz="2800" dirty="0" err="1">
                <a:cs typeface="Segoe UI" panose="020B0502040204020203" pitchFamily="34" charset="0"/>
              </a:rPr>
              <a:t>Giá</a:t>
            </a:r>
            <a:endParaRPr lang="en-US" sz="2800" dirty="0"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A5490-2759-012F-E555-C2D9072F63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8DCC7A-9F69-B24B-8EC8-12638024A9A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BA5533-1754-2832-44C2-886E9455B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4609D58-7976-2D93-D3F2-5CAE280BA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70487"/>
              </p:ext>
            </p:extLst>
          </p:nvPr>
        </p:nvGraphicFramePr>
        <p:xfrm>
          <a:off x="243926" y="2184400"/>
          <a:ext cx="8128000" cy="309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49829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042314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94930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8219137"/>
                    </a:ext>
                  </a:extLst>
                </a:gridCol>
              </a:tblGrid>
              <a:tr h="795121"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Chỉ số/ Mô hình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Hồi quy tuyến tính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XGBoost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12356"/>
                  </a:ext>
                </a:extLst>
              </a:tr>
              <a:tr h="460665">
                <a:tc>
                  <a:txBody>
                    <a:bodyPr/>
                    <a:lstStyle/>
                    <a:p>
                      <a:r>
                        <a:rPr lang="en-VN" b="1" dirty="0"/>
                        <a:t>R</a:t>
                      </a:r>
                      <a:r>
                        <a:rPr lang="en-VN" b="1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09786"/>
                  </a:ext>
                </a:extLst>
              </a:tr>
              <a:tr h="460665">
                <a:tc>
                  <a:txBody>
                    <a:bodyPr/>
                    <a:lstStyle/>
                    <a:p>
                      <a:r>
                        <a:rPr lang="en-VN" b="1" dirty="0"/>
                        <a:t>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748.2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922.46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863.83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66489"/>
                  </a:ext>
                </a:extLst>
              </a:tr>
              <a:tr h="460665">
                <a:tc>
                  <a:txBody>
                    <a:bodyPr/>
                    <a:lstStyle/>
                    <a:p>
                      <a:r>
                        <a:rPr lang="en-VN" b="1" dirty="0"/>
                        <a:t>MAE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1542.9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689.1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21515"/>
                  </a:ext>
                </a:extLst>
              </a:tr>
              <a:tr h="460665">
                <a:tc>
                  <a:txBody>
                    <a:bodyPr/>
                    <a:lstStyle/>
                    <a:p>
                      <a:r>
                        <a:rPr lang="en-VN" b="1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977.2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1242.1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929.4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65840"/>
                  </a:ext>
                </a:extLst>
              </a:tr>
              <a:tr h="454355">
                <a:tc>
                  <a:txBody>
                    <a:bodyPr/>
                    <a:lstStyle/>
                    <a:p>
                      <a:r>
                        <a:rPr lang="en-VN" b="1" dirty="0"/>
                        <a:t>MAPE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1.1%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1.33%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VN" dirty="0">
                          <a:solidFill>
                            <a:schemeClr val="tx1"/>
                          </a:solidFill>
                        </a:rPr>
                        <a:t>0.97%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693804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863659-9C66-E52D-A26F-B265D57893E0}"/>
              </a:ext>
            </a:extLst>
          </p:cNvPr>
          <p:cNvCxnSpPr>
            <a:cxnSpLocks/>
          </p:cNvCxnSpPr>
          <p:nvPr/>
        </p:nvCxnSpPr>
        <p:spPr>
          <a:xfrm flipV="1">
            <a:off x="6984694" y="1894901"/>
            <a:ext cx="1078734" cy="1255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EA608383-23B1-4E36-0E44-20C9864CA2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63039" y="1394819"/>
            <a:ext cx="3260992" cy="5555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vi-VN" sz="1600" dirty="0"/>
              <a:t>Giải thích được </a:t>
            </a:r>
            <a:r>
              <a:rPr lang="vi-VN" sz="1600" b="1" dirty="0"/>
              <a:t>94%</a:t>
            </a:r>
            <a:r>
              <a:rPr lang="vi-VN" sz="1600" dirty="0"/>
              <a:t> sự biến động của giá cổ phiếu thực tế.</a:t>
            </a:r>
            <a:endParaRPr lang="en-US" sz="1600" dirty="0"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F21DA8-BBF2-BD01-FE8F-C47D4A61EC0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225228" y="2812599"/>
            <a:ext cx="1575235" cy="7911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9D98F3D4-69C3-ED7D-7D91-6BD44066F9FA}"/>
              </a:ext>
            </a:extLst>
          </p:cNvPr>
          <p:cNvSpPr txBox="1">
            <a:spLocks/>
          </p:cNvSpPr>
          <p:nvPr/>
        </p:nvSpPr>
        <p:spPr>
          <a:xfrm>
            <a:off x="8800463" y="2534822"/>
            <a:ext cx="3276600" cy="555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/>
              <a:t>Trung bình bình phương của sai số dự báo là </a:t>
            </a:r>
            <a:r>
              <a:rPr lang="vi-VN" sz="1600" b="1" dirty="0"/>
              <a:t>863.83 đồng</a:t>
            </a:r>
            <a:endParaRPr lang="vi-VN" sz="1600" dirty="0">
              <a:cs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5FEF51-4200-A8C5-72FC-7F5862BB9042}"/>
              </a:ext>
            </a:extLst>
          </p:cNvPr>
          <p:cNvCxnSpPr>
            <a:cxnSpLocks/>
          </p:cNvCxnSpPr>
          <p:nvPr/>
        </p:nvCxnSpPr>
        <p:spPr>
          <a:xfrm flipV="1">
            <a:off x="7377628" y="3991288"/>
            <a:ext cx="1336714" cy="61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B620D2A8-7011-4DCE-CB10-5F03ABE33F08}"/>
              </a:ext>
            </a:extLst>
          </p:cNvPr>
          <p:cNvSpPr txBox="1">
            <a:spLocks/>
          </p:cNvSpPr>
          <p:nvPr/>
        </p:nvSpPr>
        <p:spPr>
          <a:xfrm>
            <a:off x="8912646" y="3578159"/>
            <a:ext cx="3035428" cy="768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/>
              <a:t>Độ lệch tuyệt đối trung bình giữa giá dự báo và giá thực tế là </a:t>
            </a:r>
            <a:r>
              <a:rPr lang="vi-VN" sz="1600" b="1" dirty="0"/>
              <a:t>689.151 đồng</a:t>
            </a:r>
            <a:endParaRPr lang="vi-VN" sz="1600" b="1" dirty="0">
              <a:cs typeface="Segoe UI" panose="020B0502040204020203" pitchFamily="34" charset="0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6388C936-7F5D-941E-599B-26E94BE9322B}"/>
              </a:ext>
            </a:extLst>
          </p:cNvPr>
          <p:cNvSpPr txBox="1">
            <a:spLocks/>
          </p:cNvSpPr>
          <p:nvPr/>
        </p:nvSpPr>
        <p:spPr>
          <a:xfrm>
            <a:off x="8962574" y="4703034"/>
            <a:ext cx="3035428" cy="555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/>
              <a:t>Sai số trung bình trong dự đoán là </a:t>
            </a:r>
            <a:r>
              <a:rPr lang="vi-VN" sz="1600" b="1" dirty="0"/>
              <a:t>929.4 đồng</a:t>
            </a:r>
            <a:endParaRPr lang="vi-VN" sz="1600" b="1" dirty="0">
              <a:cs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E29373-F1AC-677F-DEAB-4C70C6D50B3C}"/>
              </a:ext>
            </a:extLst>
          </p:cNvPr>
          <p:cNvCxnSpPr>
            <a:cxnSpLocks/>
          </p:cNvCxnSpPr>
          <p:nvPr/>
        </p:nvCxnSpPr>
        <p:spPr>
          <a:xfrm>
            <a:off x="7441535" y="4621498"/>
            <a:ext cx="1471111" cy="25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22C2A-34E1-2883-599C-34240396D0A1}"/>
              </a:ext>
            </a:extLst>
          </p:cNvPr>
          <p:cNvCxnSpPr>
            <a:cxnSpLocks/>
          </p:cNvCxnSpPr>
          <p:nvPr/>
        </p:nvCxnSpPr>
        <p:spPr>
          <a:xfrm>
            <a:off x="7409581" y="5101620"/>
            <a:ext cx="962345" cy="483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319E4A92-0289-06DD-BF41-371132688C37}"/>
              </a:ext>
            </a:extLst>
          </p:cNvPr>
          <p:cNvSpPr txBox="1">
            <a:spLocks/>
          </p:cNvSpPr>
          <p:nvPr/>
        </p:nvSpPr>
        <p:spPr>
          <a:xfrm>
            <a:off x="8045985" y="5738700"/>
            <a:ext cx="3276600" cy="555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Sai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dự</a:t>
            </a:r>
            <a:r>
              <a:rPr lang="en-US" sz="1600" dirty="0"/>
              <a:t> </a:t>
            </a:r>
            <a:r>
              <a:rPr lang="en-US" sz="1600" dirty="0" err="1"/>
              <a:t>đoán</a:t>
            </a:r>
            <a:r>
              <a:rPr lang="en-US" sz="1600" dirty="0"/>
              <a:t> </a:t>
            </a:r>
            <a:r>
              <a:rPr lang="en-US" sz="1600" dirty="0" err="1"/>
              <a:t>trung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chiếm</a:t>
            </a:r>
            <a:r>
              <a:rPr lang="en-US" sz="1600" dirty="0"/>
              <a:t> </a:t>
            </a:r>
            <a:r>
              <a:rPr lang="en-US" sz="1600" b="1" dirty="0"/>
              <a:t>0.97%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tế</a:t>
            </a:r>
            <a:r>
              <a:rPr lang="en-US" sz="1600" dirty="0"/>
              <a:t>.</a:t>
            </a:r>
            <a:endParaRPr lang="vi-VN" sz="1600" b="1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0" grpId="0"/>
      <p:bldP spid="24" grpId="0"/>
      <p:bldP spid="28" grpId="0"/>
      <p:bldP spid="34" grpId="0"/>
    </p:bldLst>
  </p:timing>
</p:sld>
</file>

<file path=ppt/theme/theme1.xml><?xml version="1.0" encoding="utf-8"?>
<a:theme xmlns:a="http://schemas.openxmlformats.org/drawingml/2006/main" name="Custom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906339_Speaker Coach_win32_v3.potx" id="{B887D38A-1F51-4A7B-8350-0495C2A51CF4}" vid="{0667CAC2-F6EC-40A1-B0B6-DE6E40F4B4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73CD79-58C0-4270-A6E3-53CB4BB362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1040B76-C20D-465F-B437-835726CB9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2B990C-FC45-4B6B-A5FC-4DD9BDAD97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5407</TotalTime>
  <Words>835</Words>
  <Application>Microsoft Office PowerPoint</Application>
  <PresentationFormat>Widescreen</PresentationFormat>
  <Paragraphs>120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Roboto</vt:lpstr>
      <vt:lpstr>Segoe UI</vt:lpstr>
      <vt:lpstr>Segoe UI Light</vt:lpstr>
      <vt:lpstr>Custom</vt:lpstr>
      <vt:lpstr> Dự Đoán Giá Cổ Phiếu Vinamilk và Hỗ Trợ Quyết Định Đầu Tư Để Tối Ưu Hoá Lợi Nhuận</vt:lpstr>
      <vt:lpstr>I.  Giới Thiệu Bài Toán</vt:lpstr>
      <vt:lpstr>Tổng quan</vt:lpstr>
      <vt:lpstr>I.  Giới Thiệu Bộ Dữ Liệu</vt:lpstr>
      <vt:lpstr>II. Các Mô Hình Dự Đoán</vt:lpstr>
      <vt:lpstr>II. Các Mô Hình Dự Đoán</vt:lpstr>
      <vt:lpstr>LSTM</vt:lpstr>
      <vt:lpstr>LSTM</vt:lpstr>
      <vt:lpstr>III. Các Chỉ Số Đánh Giá</vt:lpstr>
      <vt:lpstr>IV. Trích Xuất Thông Tin Từ Dữ Liệu Thời Gian (Time series Decomposition)</vt:lpstr>
      <vt:lpstr>IV. Trích Xuất Thông Tin Từ Dữ Liệu Thời Gian (Time series Decomposition)</vt:lpstr>
      <vt:lpstr>IV. Trích Xuất Thông Tin Từ Dữ Liệu Thời Gian (Time series Decomposition)</vt:lpstr>
      <vt:lpstr>IV. Trích Xuất Thông Tin Từ Dữ Liệu Thời Gian (Time series Decomposition)</vt:lpstr>
      <vt:lpstr>IV. Trích Xuất Thông Tin Từ Dữ Liệu Thời Gian (Time series Decomposition)</vt:lpstr>
      <vt:lpstr>V. Bộ hỗ trợ ra quyết định </vt:lpstr>
      <vt:lpstr>Thank you for your attention</vt:lpstr>
      <vt:lpstr>LSTM</vt:lpstr>
      <vt:lpstr>LSTM</vt:lpstr>
      <vt:lpstr>Lựa chọn mô hình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Bao Dang</dc:creator>
  <cp:lastModifiedBy>Huỳnh Lệ San</cp:lastModifiedBy>
  <cp:revision>8</cp:revision>
  <dcterms:created xsi:type="dcterms:W3CDTF">2024-08-04T16:40:37Z</dcterms:created>
  <dcterms:modified xsi:type="dcterms:W3CDTF">2024-12-17T04:29:51Z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